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sldIdLst>
    <p:sldId id="257" r:id="rId5"/>
    <p:sldId id="284" r:id="rId6"/>
    <p:sldId id="259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286" r:id="rId32"/>
    <p:sldId id="311" r:id="rId33"/>
    <p:sldId id="312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2492"/>
    <a:srgbClr val="3B2FD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00" autoAdjust="0"/>
    <p:restoredTop sz="94660"/>
  </p:normalViewPr>
  <p:slideViewPr>
    <p:cSldViewPr>
      <p:cViewPr varScale="1">
        <p:scale>
          <a:sx n="68" d="100"/>
          <a:sy n="68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F14F3-6152-4DFD-916C-35DE16C486C2}" type="datetimeFigureOut">
              <a:rPr lang="en-US" smtClean="0"/>
              <a:pPr/>
              <a:t>7/16/2011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062D7A-7B46-481D-BB51-577D5596199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Site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062D7A-7B46-481D-BB51-577D55961998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E69179-38D6-443E-8605-11674520FF18}" type="datetimeFigureOut">
              <a:rPr lang="en-US" smtClean="0"/>
              <a:pPr/>
              <a:t>7/16/2011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1C2C5-5902-4252-9347-2585D64F20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2F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69179-38D6-443E-8605-11674520FF18}" type="datetimeFigureOut">
              <a:rPr lang="en-US" smtClean="0"/>
              <a:pPr/>
              <a:t>7/16/2011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1C2C5-5902-4252-9347-2585D64F20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0.xml"/><Relationship Id="rId18" Type="http://schemas.openxmlformats.org/officeDocument/2006/relationships/slide" Target="slide11.xml"/><Relationship Id="rId26" Type="http://schemas.openxmlformats.org/officeDocument/2006/relationships/slide" Target="slide27.xml"/><Relationship Id="rId3" Type="http://schemas.openxmlformats.org/officeDocument/2006/relationships/slide" Target="slide8.xml"/><Relationship Id="rId21" Type="http://schemas.openxmlformats.org/officeDocument/2006/relationships/slide" Target="slide26.xml"/><Relationship Id="rId7" Type="http://schemas.openxmlformats.org/officeDocument/2006/relationships/slide" Target="slide4.xml"/><Relationship Id="rId12" Type="http://schemas.openxmlformats.org/officeDocument/2006/relationships/slide" Target="slide5.xml"/><Relationship Id="rId17" Type="http://schemas.openxmlformats.org/officeDocument/2006/relationships/slide" Target="slide6.xml"/><Relationship Id="rId25" Type="http://schemas.openxmlformats.org/officeDocument/2006/relationships/slide" Target="slide22.xml"/><Relationship Id="rId2" Type="http://schemas.openxmlformats.org/officeDocument/2006/relationships/slide" Target="slide3.xml"/><Relationship Id="rId16" Type="http://schemas.openxmlformats.org/officeDocument/2006/relationships/slide" Target="slide30.xml"/><Relationship Id="rId20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11" Type="http://schemas.openxmlformats.org/officeDocument/2006/relationships/slide" Target="slide24.xml"/><Relationship Id="rId24" Type="http://schemas.openxmlformats.org/officeDocument/2006/relationships/slide" Target="slide17.xml"/><Relationship Id="rId5" Type="http://schemas.openxmlformats.org/officeDocument/2006/relationships/slide" Target="slide18.xml"/><Relationship Id="rId15" Type="http://schemas.openxmlformats.org/officeDocument/2006/relationships/slide" Target="slide20.xml"/><Relationship Id="rId23" Type="http://schemas.openxmlformats.org/officeDocument/2006/relationships/slide" Target="slide12.xml"/><Relationship Id="rId10" Type="http://schemas.openxmlformats.org/officeDocument/2006/relationships/slide" Target="slide19.xml"/><Relationship Id="rId19" Type="http://schemas.openxmlformats.org/officeDocument/2006/relationships/slide" Target="slide29.xml"/><Relationship Id="rId4" Type="http://schemas.openxmlformats.org/officeDocument/2006/relationships/slide" Target="slide13.xml"/><Relationship Id="rId9" Type="http://schemas.openxmlformats.org/officeDocument/2006/relationships/slide" Target="slide14.xml"/><Relationship Id="rId14" Type="http://schemas.openxmlformats.org/officeDocument/2006/relationships/slide" Target="slide15.xml"/><Relationship Id="rId22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pps.k12.pa.us/143110127104733313/lib/143110127104733313/Distance%20Learning/Pictures/Jeopar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302254" y="4800600"/>
            <a:ext cx="692734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ight"/>
              <a:lightRig rig="threePt" dir="t"/>
            </a:scene3d>
          </a:bodyPr>
          <a:lstStyle/>
          <a:p>
            <a:pPr algn="ctr"/>
            <a:r>
              <a:rPr lang="en-US" sz="5400" b="1" cap="none" spc="0" dirty="0" smtClean="0">
                <a:ln w="1905"/>
                <a:gradFill flip="none" rotWithShape="1">
                  <a:gsLst>
                    <a:gs pos="0">
                      <a:srgbClr val="825600"/>
                    </a:gs>
                    <a:gs pos="13000">
                      <a:srgbClr val="FFA800"/>
                    </a:gs>
                    <a:gs pos="28000">
                      <a:srgbClr val="825600"/>
                    </a:gs>
                    <a:gs pos="42999">
                      <a:srgbClr val="FFA800"/>
                    </a:gs>
                    <a:gs pos="58000">
                      <a:srgbClr val="825600"/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810000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Welcome!</a:t>
            </a:r>
          </a:p>
          <a:p>
            <a:pPr algn="ctr"/>
            <a:r>
              <a:rPr lang="en-US" sz="5400" b="1" cap="none" spc="0" dirty="0" smtClean="0">
                <a:ln w="1905"/>
                <a:gradFill flip="none" rotWithShape="1">
                  <a:gsLst>
                    <a:gs pos="0">
                      <a:srgbClr val="825600"/>
                    </a:gs>
                    <a:gs pos="13000">
                      <a:srgbClr val="FFA800"/>
                    </a:gs>
                    <a:gs pos="28000">
                      <a:srgbClr val="825600"/>
                    </a:gs>
                    <a:gs pos="42999">
                      <a:srgbClr val="FFA800"/>
                    </a:gs>
                    <a:gs pos="58000">
                      <a:srgbClr val="825600"/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8100000" scaled="1"/>
                  <a:tileRect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 Topic For Today Is…</a:t>
            </a:r>
            <a:endParaRPr lang="en-US" sz="5400" b="1" cap="none" spc="0" dirty="0">
              <a:ln w="1905"/>
              <a:gradFill flip="none" rotWithShape="1">
                <a:gsLst>
                  <a:gs pos="0">
                    <a:srgbClr val="825600"/>
                  </a:gs>
                  <a:gs pos="13000">
                    <a:srgbClr val="FFA800"/>
                  </a:gs>
                  <a:gs pos="28000">
                    <a:srgbClr val="825600"/>
                  </a:gs>
                  <a:gs pos="42999">
                    <a:srgbClr val="FFA800"/>
                  </a:gs>
                  <a:gs pos="58000">
                    <a:srgbClr val="825600"/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8100000" scaled="1"/>
                <a:tileRect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533400"/>
            <a:ext cx="4267200" cy="1143000"/>
          </a:xfrm>
          <a:solidFill>
            <a:srgbClr val="1E2492"/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Vegetables: 600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True or False – Veggies are naturally low in fat and calories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True!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533400"/>
            <a:ext cx="4191000" cy="1143000"/>
          </a:xfrm>
          <a:solidFill>
            <a:srgbClr val="1E2492"/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Vegetables: 800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Name at least 4 of the 5 subgroups of veggies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Dark green vegetables</a:t>
            </a:r>
          </a:p>
          <a:p>
            <a:r>
              <a:rPr lang="en-US" b="1" dirty="0" smtClean="0">
                <a:latin typeface="Century Gothic" pitchFamily="34" charset="0"/>
              </a:rPr>
              <a:t>Red &amp; orange vegetables</a:t>
            </a:r>
          </a:p>
          <a:p>
            <a:r>
              <a:rPr lang="en-US" b="1" dirty="0" smtClean="0">
                <a:latin typeface="Century Gothic" pitchFamily="34" charset="0"/>
              </a:rPr>
              <a:t>Beans and peas*</a:t>
            </a:r>
          </a:p>
          <a:p>
            <a:r>
              <a:rPr lang="en-US" b="1" dirty="0" smtClean="0">
                <a:latin typeface="Century Gothic" pitchFamily="34" charset="0"/>
              </a:rPr>
              <a:t>Starchy vegetables</a:t>
            </a:r>
          </a:p>
          <a:p>
            <a:r>
              <a:rPr lang="en-US" b="1" dirty="0" smtClean="0">
                <a:latin typeface="Century Gothic" pitchFamily="34" charset="0"/>
              </a:rPr>
              <a:t>Other vegetables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0" y="533400"/>
            <a:ext cx="4495800" cy="1143000"/>
          </a:xfrm>
          <a:solidFill>
            <a:srgbClr val="1E2492"/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Vegetables: 1000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27237"/>
            <a:ext cx="8229600" cy="452596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Why are Beans &amp; Peas considered unique foods?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Due to their high nutrient content, Beans &amp; Peas may be considered a vegetable &amp; a protein 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Fruits: 200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True or False – 100% Fruit juice is included in the Fruit group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True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Fruits: 400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Many fruits are great grab-and-go snacks. Name 3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</a:p>
          <a:p>
            <a:r>
              <a:rPr lang="en-US" b="1" dirty="0" smtClean="0">
                <a:latin typeface="Century Gothic" pitchFamily="34" charset="0"/>
              </a:rPr>
              <a:t>Apple, Banana, Pear, Plum, Peach, &amp; Dried Fruits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Fruits: 600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20272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Fruits are sources of many under consumed &amp; essential nutrients.   Name 2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</a:p>
          <a:p>
            <a:r>
              <a:rPr lang="en-US" b="1" dirty="0" smtClean="0">
                <a:latin typeface="Century Gothic" pitchFamily="34" charset="0"/>
              </a:rPr>
              <a:t>Potassium, Fiber, Vitamin C, &amp; </a:t>
            </a:r>
            <a:r>
              <a:rPr lang="en-US" b="1" dirty="0" err="1" smtClean="0">
                <a:latin typeface="Century Gothic" pitchFamily="34" charset="0"/>
              </a:rPr>
              <a:t>Folate</a:t>
            </a:r>
            <a:r>
              <a:rPr lang="en-US" b="1" dirty="0" smtClean="0">
                <a:latin typeface="Century Gothic" pitchFamily="34" charset="0"/>
              </a:rPr>
              <a:t> (folic acid)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Fruits: 800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True or False – Fruit juice is a good source of fiber.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FALSE! - Whole or cut-up Fruits are good sources of fiber but NOT Fruit juice.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Fruit: 1000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Why is folic acid (a nutrient found in many fruits) very important to the female body?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It reduces the risk of birth defects including neural tube defects &amp; </a:t>
            </a:r>
            <a:r>
              <a:rPr lang="en-US" b="1" dirty="0" err="1" smtClean="0">
                <a:latin typeface="Century Gothic" pitchFamily="34" charset="0"/>
              </a:rPr>
              <a:t>spina</a:t>
            </a:r>
            <a:r>
              <a:rPr lang="en-US" b="1" dirty="0" smtClean="0">
                <a:latin typeface="Century Gothic" pitchFamily="34" charset="0"/>
              </a:rPr>
              <a:t> bifida.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Dairy: 200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272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Name 2 different types of dairy products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Milk, Cheese, Yogurt, Ice Cream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Dairy: 400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272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True or False – Dairy products many times contain empty calories.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True - Full fat &amp; sweetened milk products contain empty calories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sz="6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MyPlate</a:t>
            </a:r>
            <a:r>
              <a:rPr lang="en-US" sz="5300" dirty="0" smtClean="0">
                <a:latin typeface="Century Gothic" pitchFamily="34" charset="0"/>
              </a:rPr>
              <a:t> </a:t>
            </a:r>
            <a:r>
              <a:rPr lang="en-US" sz="5300" dirty="0" smtClean="0">
                <a:latin typeface="Century Gothic" pitchFamily="34" charset="0"/>
              </a:rPr>
              <a:t> </a:t>
            </a:r>
            <a:r>
              <a:rPr lang="en-US" sz="2800" dirty="0" smtClean="0">
                <a:latin typeface="Century Gothic" pitchFamily="34" charset="0"/>
              </a:rPr>
              <a:t>                   </a:t>
            </a:r>
            <a:r>
              <a:rPr lang="en-US" sz="4900" i="1" dirty="0" err="1" smtClean="0">
                <a:latin typeface="Century Gothic" pitchFamily="34" charset="0"/>
              </a:rPr>
              <a:t>MyPyramid</a:t>
            </a:r>
            <a:r>
              <a:rPr lang="en-US" dirty="0" smtClean="0">
                <a:solidFill>
                  <a:schemeClr val="tx2"/>
                </a:solidFill>
                <a:latin typeface="Century Gothic" pitchFamily="34" charset="0"/>
              </a:rPr>
              <a:t/>
            </a:r>
            <a:br>
              <a:rPr lang="en-US" dirty="0" smtClean="0">
                <a:solidFill>
                  <a:schemeClr val="tx2"/>
                </a:solidFill>
                <a:latin typeface="Century Gothic" pitchFamily="34" charset="0"/>
              </a:rPr>
            </a:b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961688"/>
          <a:ext cx="8458200" cy="5210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7071"/>
                <a:gridCol w="1909916"/>
                <a:gridCol w="1637071"/>
                <a:gridCol w="1637071"/>
                <a:gridCol w="1637071"/>
              </a:tblGrid>
              <a:tr h="92797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Century Gothic" pitchFamily="34" charset="0"/>
                        </a:rPr>
                        <a:t>Grains</a:t>
                      </a:r>
                      <a:endParaRPr lang="en-US" sz="2000" dirty="0">
                        <a:latin typeface="Century Gothic" pitchFamily="34" charset="0"/>
                      </a:endParaRPr>
                    </a:p>
                  </a:txBody>
                  <a:tcPr anchor="ctr">
                    <a:solidFill>
                      <a:srgbClr val="1E24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Century Gothic" pitchFamily="34" charset="0"/>
                        </a:rPr>
                        <a:t>Vegetables</a:t>
                      </a:r>
                    </a:p>
                  </a:txBody>
                  <a:tcPr anchor="ctr">
                    <a:solidFill>
                      <a:srgbClr val="1E24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Century Gothic" pitchFamily="34" charset="0"/>
                        </a:rPr>
                        <a:t>Fruits</a:t>
                      </a:r>
                    </a:p>
                  </a:txBody>
                  <a:tcPr anchor="ctr">
                    <a:solidFill>
                      <a:srgbClr val="1E24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Century Gothic" pitchFamily="34" charset="0"/>
                        </a:rPr>
                        <a:t>Dairy</a:t>
                      </a:r>
                    </a:p>
                  </a:txBody>
                  <a:tcPr anchor="ctr">
                    <a:solidFill>
                      <a:srgbClr val="1E24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>
                          <a:latin typeface="Century Gothic" pitchFamily="34" charset="0"/>
                        </a:rPr>
                        <a:t>Protiens</a:t>
                      </a:r>
                      <a:endParaRPr lang="en-US" sz="2000" dirty="0" smtClean="0">
                        <a:latin typeface="Century Gothic" pitchFamily="34" charset="0"/>
                      </a:endParaRPr>
                    </a:p>
                  </a:txBody>
                  <a:tcPr anchor="ctr">
                    <a:solidFill>
                      <a:srgbClr val="1E2492"/>
                    </a:solidFill>
                  </a:tcPr>
                </a:tc>
              </a:tr>
              <a:tr h="902694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2" action="ppaction://hlinksldjump"/>
                        </a:rPr>
                        <a:t>200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3" action="ppaction://hlinksldjump"/>
                        </a:rPr>
                        <a:t>200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4" action="ppaction://hlinksldjump"/>
                        </a:rPr>
                        <a:t>200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5" action="ppaction://hlinksldjump"/>
                        </a:rPr>
                        <a:t>200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6" action="ppaction://hlinksldjump"/>
                        </a:rPr>
                        <a:t>200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</a:tr>
              <a:tr h="82746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7" action="ppaction://hlinksldjump"/>
                        </a:rPr>
                        <a:t>400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8" action="ppaction://hlinksldjump"/>
                        </a:rPr>
                        <a:t>400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9" action="ppaction://hlinksldjump"/>
                        </a:rPr>
                        <a:t>400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10" action="ppaction://hlinksldjump"/>
                        </a:rPr>
                        <a:t>400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11" action="ppaction://hlinksldjump"/>
                        </a:rPr>
                        <a:t>400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</a:tr>
              <a:tr h="82746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12" action="ppaction://hlinksldjump"/>
                        </a:rPr>
                        <a:t>600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13" action="ppaction://hlinksldjump"/>
                        </a:rPr>
                        <a:t>600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14" action="ppaction://hlinksldjump"/>
                        </a:rPr>
                        <a:t>600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15" action="ppaction://hlinksldjump"/>
                        </a:rPr>
                        <a:t>600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16" action="ppaction://hlinksldjump"/>
                        </a:rPr>
                        <a:t>600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</a:tr>
              <a:tr h="82746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17" action="ppaction://hlinksldjump"/>
                        </a:rPr>
                        <a:t>800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18" action="ppaction://hlinksldjump"/>
                        </a:rPr>
                        <a:t>800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19" action="ppaction://hlinksldjump"/>
                        </a:rPr>
                        <a:t>800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20" action="ppaction://hlinksldjump"/>
                        </a:rPr>
                        <a:t>800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21" action="ppaction://hlinksldjump"/>
                        </a:rPr>
                        <a:t>800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</a:tr>
              <a:tr h="89743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22" action="ppaction://hlinksldjump"/>
                        </a:rPr>
                        <a:t>1000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70C0"/>
                          </a:solidFill>
                          <a:latin typeface="Century Gothic" pitchFamily="34" charset="0"/>
                          <a:hlinkClick r:id="rId23" action="ppaction://hlinksldjump"/>
                        </a:rPr>
                        <a:t>1000</a:t>
                      </a:r>
                      <a:endParaRPr lang="en-US" sz="2000" b="1" dirty="0">
                        <a:solidFill>
                          <a:srgbClr val="0070C0"/>
                        </a:solidFill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24" action="ppaction://hlinksldjump"/>
                        </a:rPr>
                        <a:t>1000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25" action="ppaction://hlinksldjump"/>
                        </a:rPr>
                        <a:t>1000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Century Gothic" pitchFamily="34" charset="0"/>
                          <a:hlinkClick r:id="rId26" action="ppaction://hlinksldjump"/>
                        </a:rPr>
                        <a:t>1000</a:t>
                      </a:r>
                      <a:endParaRPr lang="en-US" sz="2000" b="1" dirty="0">
                        <a:latin typeface="Century Gothic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81000" y="6172200"/>
          <a:ext cx="8458200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58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u="none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Bonus Question:</a:t>
                      </a:r>
                      <a:r>
                        <a:rPr lang="en-US" sz="2000" u="none" baseline="0" dirty="0" smtClean="0">
                          <a:solidFill>
                            <a:schemeClr val="tx1"/>
                          </a:solidFill>
                          <a:latin typeface="Century Gothic" pitchFamily="34" charset="0"/>
                        </a:rPr>
                        <a:t>  5000 points</a:t>
                      </a:r>
                      <a:endParaRPr lang="en-US" sz="2000" u="none" dirty="0">
                        <a:solidFill>
                          <a:schemeClr val="tx1"/>
                        </a:solidFill>
                        <a:latin typeface="Century Gothic" pitchFamily="34" charset="0"/>
                      </a:endParaRPr>
                    </a:p>
                  </a:txBody>
                  <a:tcPr>
                    <a:solidFill>
                      <a:srgbClr val="1E2492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810000" y="76200"/>
            <a:ext cx="1828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i="1" dirty="0" smtClean="0">
                <a:latin typeface="Century Gothic" pitchFamily="34" charset="0"/>
              </a:rPr>
              <a:t>Formerly</a:t>
            </a:r>
          </a:p>
          <a:p>
            <a:pPr algn="ctr"/>
            <a:r>
              <a:rPr lang="en-US" sz="2200" b="1" i="1" dirty="0" smtClean="0">
                <a:latin typeface="Century Gothic" pitchFamily="34" charset="0"/>
              </a:rPr>
              <a:t>Known As</a:t>
            </a:r>
            <a:endParaRPr lang="en-US" sz="2200" b="1" i="1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Dairy: 600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48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Persons who are lactose intolerant or have a sensitivity to milk need to find other ways to consume this nutrient.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Calcium.                                                </a:t>
            </a:r>
            <a:r>
              <a:rPr lang="en-US" sz="2400" b="1" dirty="0" smtClean="0">
                <a:latin typeface="Century Gothic" pitchFamily="34" charset="0"/>
              </a:rPr>
              <a:t>Soy, Rice, &amp; Almond milk are fortified with calcium as are many juices.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Dairy</a:t>
            </a:r>
            <a:r>
              <a:rPr lang="en-US" b="1" dirty="0" smtClean="0">
                <a:solidFill>
                  <a:srgbClr val="FFFF00"/>
                </a:solidFill>
              </a:rPr>
              <a:t>: 800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272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True or False – Teenagers need the same amount of calcium as adults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FALSE! Teenagers need more calcium than any other age group.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Dairy: 1000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How many cups of fat-free or low-fat dairy products are recommended  in a day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3 cups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2400" y="533400"/>
            <a:ext cx="4800600" cy="1143000"/>
          </a:xfrm>
          <a:solidFill>
            <a:srgbClr val="1E2492"/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Proteins: 200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034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Name 5 different foods that are in the Protein food group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Meat, poultry, seafood, beans &amp; peas, eggs, processed soy products, nuts, &amp; seeds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Proteins: 400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True or False – Boys need to consume more protein than girls.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True – Boys have more muscle mass and need proteins to fuel muscles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Proteins: 600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Name 2 important nutrients supplied by foods found in the Protein group. 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Protein, B vitamins (niacin, thiamin, riboflavin, and B6), vitamin E, iron, zinc, and magnesium.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Proteins: 800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034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It is important for teenage girls to consume adequate protein in order to prevent what health disorder?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Iron-deficiency anemia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Proteins: 1000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Why is it important to eat 8 ounces of seafood per week? 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</a:p>
          <a:p>
            <a:r>
              <a:rPr lang="en-US" b="1" dirty="0" smtClean="0">
                <a:latin typeface="Century Gothic" pitchFamily="34" charset="0"/>
              </a:rPr>
              <a:t>Seafood contains omega-3 fatty acids, EPA &amp; DHA (good oils) which help prevent heart disease.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181600" y="685800"/>
            <a:ext cx="3505200" cy="11430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685800"/>
            <a:ext cx="6705600" cy="1143000"/>
          </a:xfrm>
          <a:solidFill>
            <a:srgbClr val="1E2492"/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Bonus Question: 5000 pts.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79637"/>
            <a:ext cx="8229600" cy="452596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Give the Web address where the USDA offers an interactive tool to create a personalized food plan.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</a:p>
          <a:p>
            <a:r>
              <a:rPr lang="en-US" b="1" dirty="0" smtClean="0">
                <a:latin typeface="Century Gothic" pitchFamily="34" charset="0"/>
              </a:rPr>
              <a:t>…</a:t>
            </a:r>
          </a:p>
          <a:p>
            <a:r>
              <a:rPr lang="en-US" b="1" dirty="0" smtClean="0">
                <a:latin typeface="Century Gothic" pitchFamily="34" charset="0"/>
              </a:rPr>
              <a:t>www.choosemyplate.gov</a:t>
            </a:r>
          </a:p>
        </p:txBody>
      </p:sp>
      <p:sp>
        <p:nvSpPr>
          <p:cNvPr id="14" name="Rectangle 13">
            <a:hlinkClick r:id="rId3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5" name="Left Arrow 14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>
            <a:hlinkClick r:id="rId4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solidFill>
            <a:srgbClr val="1E2492"/>
          </a:solidFill>
        </p:spPr>
        <p:txBody>
          <a:bodyPr>
            <a:noAutofit/>
          </a:bodyPr>
          <a:lstStyle/>
          <a:p>
            <a:r>
              <a:rPr lang="en-US" sz="9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itchFamily="34" charset="0"/>
              </a:rPr>
              <a:t>Daily Double</a:t>
            </a:r>
            <a:endParaRPr lang="en-US" sz="9600" dirty="0">
              <a:solidFill>
                <a:srgbClr val="FFC000"/>
              </a:solidFill>
              <a:latin typeface="Century Gothic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5380672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00" b="1" dirty="0" smtClean="0">
                <a:latin typeface="Century Gothic" pitchFamily="34" charset="0"/>
              </a:rPr>
              <a:t>The Winner Of The Last Round</a:t>
            </a:r>
          </a:p>
          <a:p>
            <a:pPr algn="ctr"/>
            <a:r>
              <a:rPr lang="en-US" sz="1500" b="1" dirty="0" smtClean="0">
                <a:latin typeface="Century Gothic" pitchFamily="34" charset="0"/>
              </a:rPr>
              <a:t>Write Down How Much Money</a:t>
            </a:r>
          </a:p>
          <a:p>
            <a:pPr algn="ctr"/>
            <a:r>
              <a:rPr lang="en-US" sz="1500" b="1" dirty="0" smtClean="0">
                <a:latin typeface="Century Gothic" pitchFamily="34" charset="0"/>
              </a:rPr>
              <a:t>You Are Willing To Risk</a:t>
            </a:r>
          </a:p>
          <a:p>
            <a:pPr algn="ctr"/>
            <a:r>
              <a:rPr lang="en-US" sz="1500" b="1" dirty="0" smtClean="0">
                <a:latin typeface="Century Gothic" pitchFamily="34" charset="0"/>
              </a:rPr>
              <a:t>If You get the Question write you win that money</a:t>
            </a:r>
          </a:p>
          <a:p>
            <a:pPr algn="ctr"/>
            <a:r>
              <a:rPr lang="en-US" sz="1500" b="1" dirty="0" smtClean="0">
                <a:latin typeface="Century Gothic" pitchFamily="34" charset="0"/>
              </a:rPr>
              <a:t>If you get it wrong you Loss the money!</a:t>
            </a:r>
          </a:p>
          <a:p>
            <a:pPr algn="ctr"/>
            <a:endParaRPr lang="en-US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Grains: 200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272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The two subgroups of grains include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Whole grains &amp; Refined grains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solidFill>
            <a:srgbClr val="1E2492"/>
          </a:solidFill>
        </p:spPr>
        <p:txBody>
          <a:bodyPr>
            <a:noAutofit/>
          </a:bodyPr>
          <a:lstStyle/>
          <a:p>
            <a:r>
              <a:rPr lang="en-US" sz="9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entury Gothic" pitchFamily="34" charset="0"/>
              </a:rPr>
              <a:t>Daily Double</a:t>
            </a:r>
            <a:endParaRPr lang="en-US" sz="9600" dirty="0">
              <a:solidFill>
                <a:srgbClr val="FFC000"/>
              </a:solidFill>
              <a:latin typeface="Century Gothic" pitchFamily="34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0" y="5486400"/>
            <a:ext cx="9144000" cy="1371600"/>
          </a:xfrm>
        </p:spPr>
        <p:txBody>
          <a:bodyPr>
            <a:normAutofit fontScale="47500" lnSpcReduction="20000"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Century Gothic" pitchFamily="34" charset="0"/>
              </a:rPr>
              <a:t>The Winner Of The Last Round</a:t>
            </a:r>
          </a:p>
          <a:p>
            <a:r>
              <a:rPr lang="en-US" b="1" dirty="0" smtClean="0">
                <a:solidFill>
                  <a:schemeClr val="tx1"/>
                </a:solidFill>
                <a:latin typeface="Century Gothic" pitchFamily="34" charset="0"/>
              </a:rPr>
              <a:t>Write Down How Much Money</a:t>
            </a:r>
          </a:p>
          <a:p>
            <a:r>
              <a:rPr lang="en-US" b="1" dirty="0" smtClean="0">
                <a:solidFill>
                  <a:schemeClr val="tx1"/>
                </a:solidFill>
                <a:latin typeface="Century Gothic" pitchFamily="34" charset="0"/>
              </a:rPr>
              <a:t>You Are Willing To Risk</a:t>
            </a:r>
          </a:p>
          <a:p>
            <a:r>
              <a:rPr lang="en-US" b="1" dirty="0" smtClean="0">
                <a:solidFill>
                  <a:schemeClr val="tx1"/>
                </a:solidFill>
                <a:latin typeface="Century Gothic" pitchFamily="34" charset="0"/>
              </a:rPr>
              <a:t>If You get the Question write you win that money</a:t>
            </a:r>
          </a:p>
          <a:p>
            <a:r>
              <a:rPr lang="en-US" b="1" dirty="0" smtClean="0">
                <a:solidFill>
                  <a:schemeClr val="tx1"/>
                </a:solidFill>
                <a:latin typeface="Century Gothic" pitchFamily="34" charset="0"/>
              </a:rPr>
              <a:t>If you get it wrong you Loss the money!</a:t>
            </a:r>
            <a:endParaRPr lang="en-US" b="1" dirty="0">
              <a:solidFill>
                <a:schemeClr val="tx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Grains: 400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20272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50% of your grains should be this type 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Whole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Grains: 600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48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Whole grains contain the entire grain kernel which includes 3 elements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</a:p>
          <a:p>
            <a:r>
              <a:rPr lang="en-US" b="1" dirty="0" smtClean="0">
                <a:latin typeface="Century Gothic" pitchFamily="34" charset="0"/>
              </a:rPr>
              <a:t>the Bran, Germ, &amp; Endosperm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Grains: 800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272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Recommended daily amount of grains to consume is based on these 3 factors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Age, Sex, &amp; Physical Activity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05400" y="533400"/>
            <a:ext cx="3657600" cy="1143000"/>
          </a:xfrm>
          <a:solidFill>
            <a:srgbClr val="1E2492"/>
          </a:solidFill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Grains: 1000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8637"/>
            <a:ext cx="8229600" cy="452596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Name 3 important nutrients that Grains provide</a:t>
            </a:r>
            <a:endParaRPr lang="en-US" b="1" dirty="0" smtClean="0">
              <a:latin typeface="Century Gothic" pitchFamily="34" charset="0"/>
            </a:endParaRP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Dietary fiber, several B vitamins (thiamin, riboflavin, niacin, and </a:t>
            </a:r>
            <a:r>
              <a:rPr lang="en-US" b="1" dirty="0" err="1" smtClean="0">
                <a:latin typeface="Century Gothic" pitchFamily="34" charset="0"/>
              </a:rPr>
              <a:t>folate</a:t>
            </a:r>
            <a:r>
              <a:rPr lang="en-US" b="1" dirty="0" smtClean="0">
                <a:latin typeface="Century Gothic" pitchFamily="34" charset="0"/>
              </a:rPr>
              <a:t>), and minerals (iron, magnesium, and selenium).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8600" y="533400"/>
            <a:ext cx="4724400" cy="1143000"/>
          </a:xfrm>
          <a:solidFill>
            <a:srgbClr val="1E2492"/>
          </a:solidFill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Vegetables: 200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272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What measurement is considered a serving of raw or cooked veggies?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  <a:p>
            <a:r>
              <a:rPr lang="en-US" b="1" dirty="0" smtClean="0">
                <a:latin typeface="Century Gothic" pitchFamily="34" charset="0"/>
              </a:rPr>
              <a:t>1 cup</a:t>
            </a: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Diagonal Corner Rectangle 5"/>
          <p:cNvSpPr/>
          <p:nvPr/>
        </p:nvSpPr>
        <p:spPr>
          <a:xfrm>
            <a:off x="5410200" y="685800"/>
            <a:ext cx="3048000" cy="838200"/>
          </a:xfrm>
          <a:prstGeom prst="round2DiagRect">
            <a:avLst/>
          </a:prstGeom>
          <a:solidFill>
            <a:schemeClr val="accent1">
              <a:alpha val="6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600" y="533400"/>
            <a:ext cx="4343400" cy="1143000"/>
          </a:xfrm>
          <a:solidFill>
            <a:srgbClr val="1E2492"/>
          </a:solidFill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Vegetables: 400</a:t>
            </a:r>
            <a:endParaRPr lang="en-US" b="1" dirty="0">
              <a:solidFill>
                <a:srgbClr val="FFFF00"/>
              </a:solidFill>
              <a:latin typeface="Century Gothic" pitchFamily="34" charset="0"/>
            </a:endParaRPr>
          </a:p>
        </p:txBody>
      </p:sp>
      <p:sp>
        <p:nvSpPr>
          <p:cNvPr id="10" name="Rectangle 9">
            <a:hlinkClick r:id="rId2" action="ppaction://hlinksldjump"/>
          </p:cNvPr>
          <p:cNvSpPr/>
          <p:nvPr/>
        </p:nvSpPr>
        <p:spPr>
          <a:xfrm>
            <a:off x="152400" y="5867400"/>
            <a:ext cx="87400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Back</a:t>
            </a:r>
            <a:endParaRPr lang="en-US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Left Arrow 10">
            <a:hlinkClick r:id="rId3" action="ppaction://hlinksldjump"/>
          </p:cNvPr>
          <p:cNvSpPr/>
          <p:nvPr/>
        </p:nvSpPr>
        <p:spPr>
          <a:xfrm>
            <a:off x="0" y="5867400"/>
            <a:ext cx="990600" cy="457200"/>
          </a:xfrm>
          <a:prstGeom prst="leftArrow">
            <a:avLst>
              <a:gd name="adj1" fmla="val 92424"/>
              <a:gd name="adj2" fmla="val 59091"/>
            </a:avLst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2103437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Question:</a:t>
            </a:r>
          </a:p>
          <a:p>
            <a:r>
              <a:rPr lang="en-US" b="1" dirty="0" smtClean="0">
                <a:latin typeface="Century Gothic" pitchFamily="34" charset="0"/>
              </a:rPr>
              <a:t>A 17 year-old boy should eat a minimum of how many cups of veggies each day</a:t>
            </a:r>
          </a:p>
          <a:p>
            <a:r>
              <a:rPr lang="en-US" b="1" dirty="0" smtClean="0">
                <a:solidFill>
                  <a:srgbClr val="FFFF00"/>
                </a:solidFill>
                <a:latin typeface="Century Gothic" pitchFamily="34" charset="0"/>
              </a:rPr>
              <a:t>Answer</a:t>
            </a:r>
          </a:p>
          <a:p>
            <a:r>
              <a:rPr lang="en-US" b="1" dirty="0" smtClean="0">
                <a:latin typeface="Century Gothic" pitchFamily="34" charset="0"/>
              </a:rPr>
              <a:t>3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P03000494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33" ma:contentTypeDescription="Create a new document." ma:contentTypeScope="" ma:versionID="37d3ec2b48d53e45b233ad8f52fe1b11"/>
</file>

<file path=customXml/itemProps1.xml><?xml version="1.0" encoding="utf-8"?>
<ds:datastoreItem xmlns:ds="http://schemas.openxmlformats.org/officeDocument/2006/customXml" ds:itemID="{7BC04C0C-F525-4270-8557-2608711BD02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C5D60DC-E93B-4C50-8229-0717C8FF76E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235F98E-3561-431A-BD1A-FEE79EAF1316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TP030004943</Template>
  <TotalTime>2144</TotalTime>
  <Words>911</Words>
  <Application>Microsoft Office PowerPoint</Application>
  <PresentationFormat>On-screen Show (4:3)</PresentationFormat>
  <Paragraphs>211</Paragraphs>
  <Slides>30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TP030004943</vt:lpstr>
      <vt:lpstr>Slide 1</vt:lpstr>
      <vt:lpstr>MyPlate                     MyPyramid </vt:lpstr>
      <vt:lpstr>Grains: 200</vt:lpstr>
      <vt:lpstr>Grains: 400</vt:lpstr>
      <vt:lpstr>Grains: 600</vt:lpstr>
      <vt:lpstr>Grains: 800</vt:lpstr>
      <vt:lpstr>Grains: 1000</vt:lpstr>
      <vt:lpstr>Vegetables: 200</vt:lpstr>
      <vt:lpstr>Vegetables: 400</vt:lpstr>
      <vt:lpstr>Vegetables: 600</vt:lpstr>
      <vt:lpstr>Vegetables: 800</vt:lpstr>
      <vt:lpstr>Vegetables: 1000</vt:lpstr>
      <vt:lpstr>Fruits: 200</vt:lpstr>
      <vt:lpstr>Fruits: 400</vt:lpstr>
      <vt:lpstr>Fruits: 600</vt:lpstr>
      <vt:lpstr>Fruits: 800</vt:lpstr>
      <vt:lpstr>Fruit: 1000</vt:lpstr>
      <vt:lpstr>Dairy: 200</vt:lpstr>
      <vt:lpstr>Dairy: 400</vt:lpstr>
      <vt:lpstr>Dairy: 600</vt:lpstr>
      <vt:lpstr>Dairy: 800</vt:lpstr>
      <vt:lpstr>Dairy: 1000</vt:lpstr>
      <vt:lpstr>Proteins: 200</vt:lpstr>
      <vt:lpstr>Proteins: 400</vt:lpstr>
      <vt:lpstr>Proteins: 600</vt:lpstr>
      <vt:lpstr>Proteins: 800</vt:lpstr>
      <vt:lpstr>Proteins: 1000</vt:lpstr>
      <vt:lpstr>Bonus Question: 5000 pts.</vt:lpstr>
      <vt:lpstr>Daily Double</vt:lpstr>
      <vt:lpstr>Daily Double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Owner</dc:creator>
  <cp:lastModifiedBy>Owner</cp:lastModifiedBy>
  <cp:revision>40</cp:revision>
  <dcterms:created xsi:type="dcterms:W3CDTF">2011-07-13T23:13:40Z</dcterms:created>
  <dcterms:modified xsi:type="dcterms:W3CDTF">2011-07-16T22:22:39Z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TC300049439990</vt:lpwstr>
  </property>
</Properties>
</file>